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-nature-com.proxy.library.vanderbilt.edu/articles/s41586-019-1168-5#Fig9" TargetMode="External"/><Relationship Id="rId3" Type="http://schemas.openxmlformats.org/officeDocument/2006/relationships/hyperlink" Target="https://www-nature-com.proxy.library.vanderbilt.edu/articles/s41586-019-1168-5#ref-CR23" TargetMode="External"/><Relationship Id="rId4" Type="http://schemas.openxmlformats.org/officeDocument/2006/relationships/hyperlink" Target="https://www-nature-com.proxy.library.vanderbilt.edu/articles/s41586-019-1168-5#ref-CR24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6ec991ad5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6ec991ad5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ec991ad5d_1_49:notes"/>
          <p:cNvSpPr txBox="1"/>
          <p:nvPr>
            <p:ph idx="1" type="body"/>
          </p:nvPr>
        </p:nvSpPr>
        <p:spPr>
          <a:xfrm>
            <a:off x="685800" y="4343237"/>
            <a:ext cx="5486082" cy="4114473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6ec991ad5d_1_49:notes"/>
          <p:cNvSpPr/>
          <p:nvPr>
            <p:ph idx="2" type="sldImg"/>
          </p:nvPr>
        </p:nvSpPr>
        <p:spPr>
          <a:xfrm>
            <a:off x="471063" y="694800"/>
            <a:ext cx="5915238" cy="342850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ec991ad5d_1_60:notes"/>
          <p:cNvSpPr txBox="1"/>
          <p:nvPr>
            <p:ph idx="1" type="body"/>
          </p:nvPr>
        </p:nvSpPr>
        <p:spPr>
          <a:xfrm>
            <a:off x="685800" y="4343237"/>
            <a:ext cx="5486082" cy="4114473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6ec991ad5d_1_60:notes"/>
          <p:cNvSpPr/>
          <p:nvPr>
            <p:ph idx="2" type="sldImg"/>
          </p:nvPr>
        </p:nvSpPr>
        <p:spPr>
          <a:xfrm>
            <a:off x="471063" y="694800"/>
            <a:ext cx="5915238" cy="342850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ec991ad5d_0_130:notes"/>
          <p:cNvSpPr txBox="1"/>
          <p:nvPr>
            <p:ph idx="1" type="body"/>
          </p:nvPr>
        </p:nvSpPr>
        <p:spPr>
          <a:xfrm>
            <a:off x="685800" y="4343237"/>
            <a:ext cx="5486100" cy="41145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6ec991ad5d_0_130:notes"/>
          <p:cNvSpPr/>
          <p:nvPr>
            <p:ph idx="2" type="sldImg"/>
          </p:nvPr>
        </p:nvSpPr>
        <p:spPr>
          <a:xfrm>
            <a:off x="471063" y="694800"/>
            <a:ext cx="5915100" cy="34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ec991ad5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ec991ad5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ec991ad5d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ec991ad5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ec991ad5d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ec991ad5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pCreode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ec991ad5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ec991ad5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ec991ad5d_0_138:notes"/>
          <p:cNvSpPr txBox="1"/>
          <p:nvPr>
            <p:ph idx="1" type="body"/>
          </p:nvPr>
        </p:nvSpPr>
        <p:spPr>
          <a:xfrm>
            <a:off x="685800" y="4343237"/>
            <a:ext cx="5486100" cy="41145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6ec991ad5d_0_138:notes"/>
          <p:cNvSpPr/>
          <p:nvPr>
            <p:ph idx="2" type="sldImg"/>
          </p:nvPr>
        </p:nvSpPr>
        <p:spPr>
          <a:xfrm>
            <a:off x="471063" y="694800"/>
            <a:ext cx="5915100" cy="34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ec991ad5d_0_148:notes"/>
          <p:cNvSpPr txBox="1"/>
          <p:nvPr>
            <p:ph idx="1" type="body"/>
          </p:nvPr>
        </p:nvSpPr>
        <p:spPr>
          <a:xfrm>
            <a:off x="685800" y="4343237"/>
            <a:ext cx="5486100" cy="41145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6ec991ad5d_0_148:notes"/>
          <p:cNvSpPr/>
          <p:nvPr>
            <p:ph idx="2" type="sldImg"/>
          </p:nvPr>
        </p:nvSpPr>
        <p:spPr>
          <a:xfrm>
            <a:off x="471063" y="694800"/>
            <a:ext cx="5915100" cy="34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ce0719a30054edf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ce0719a30054edf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ec991ad5d_0_79:notes"/>
          <p:cNvSpPr/>
          <p:nvPr>
            <p:ph idx="2" type="sldImg"/>
          </p:nvPr>
        </p:nvSpPr>
        <p:spPr>
          <a:xfrm>
            <a:off x="471063" y="694800"/>
            <a:ext cx="5915100" cy="34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" name="Google Shape;61;g6ec991ad5d_0_79:notes"/>
          <p:cNvSpPr txBox="1"/>
          <p:nvPr>
            <p:ph idx="1" type="body"/>
          </p:nvPr>
        </p:nvSpPr>
        <p:spPr>
          <a:xfrm>
            <a:off x="685800" y="4343237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latin typeface="Arial"/>
                <a:ea typeface="Arial"/>
                <a:cs typeface="Arial"/>
                <a:sym typeface="Arial"/>
              </a:rPr>
              <a:t>Beta cell ablation in embryogenesis results in delta cell transdifferentiation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latin typeface="Arial"/>
                <a:ea typeface="Arial"/>
                <a:cs typeface="Arial"/>
                <a:sym typeface="Arial"/>
              </a:rPr>
              <a:t>No transdifferentiation occurred in partial ablation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ed3f9580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ed3f9580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ec991ad5d_0_255:notes"/>
          <p:cNvSpPr txBox="1"/>
          <p:nvPr>
            <p:ph idx="1" type="body"/>
          </p:nvPr>
        </p:nvSpPr>
        <p:spPr>
          <a:xfrm>
            <a:off x="685800" y="4343237"/>
            <a:ext cx="5486100" cy="41145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6ec991ad5d_0_255:notes"/>
          <p:cNvSpPr/>
          <p:nvPr>
            <p:ph idx="2" type="sldImg"/>
          </p:nvPr>
        </p:nvSpPr>
        <p:spPr>
          <a:xfrm>
            <a:off x="471063" y="694800"/>
            <a:ext cx="5915100" cy="34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ec991ad5d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ec991ad5d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ec991ad5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ec991ad5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ec991ad5d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ec991ad5d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ec991ad5d_0_267:notes"/>
          <p:cNvSpPr txBox="1"/>
          <p:nvPr>
            <p:ph idx="1" type="body"/>
          </p:nvPr>
        </p:nvSpPr>
        <p:spPr>
          <a:xfrm>
            <a:off x="685800" y="4343237"/>
            <a:ext cx="5486100" cy="41145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6ec991ad5d_0_267:notes"/>
          <p:cNvSpPr/>
          <p:nvPr>
            <p:ph idx="2" type="sldImg"/>
          </p:nvPr>
        </p:nvSpPr>
        <p:spPr>
          <a:xfrm>
            <a:off x="471063" y="694800"/>
            <a:ext cx="5915100" cy="34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2bb467655_0_3:notes"/>
          <p:cNvSpPr txBox="1"/>
          <p:nvPr>
            <p:ph idx="1" type="body"/>
          </p:nvPr>
        </p:nvSpPr>
        <p:spPr>
          <a:xfrm>
            <a:off x="685800" y="4343237"/>
            <a:ext cx="5486100" cy="41145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52bb467655_0_3:notes"/>
          <p:cNvSpPr/>
          <p:nvPr>
            <p:ph idx="2" type="sldImg"/>
          </p:nvPr>
        </p:nvSpPr>
        <p:spPr>
          <a:xfrm>
            <a:off x="471063" y="694800"/>
            <a:ext cx="5915100" cy="34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ce0719a30054edf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ce0719a30054edf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ec991ad5d_0_403:notes"/>
          <p:cNvSpPr txBox="1"/>
          <p:nvPr>
            <p:ph idx="1" type="body"/>
          </p:nvPr>
        </p:nvSpPr>
        <p:spPr>
          <a:xfrm>
            <a:off x="685800" y="4343237"/>
            <a:ext cx="5486100" cy="41145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Poly hormonal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Poly-hormonal cells that express both insulin and glucagon have previously been reported in several in vitro pancreatic differentiation protocols. Beyond glucagon, these cells express many markers of islet α-cells, but—uncharacteristically for islet α-cells —also express insulin. On this basis, and because the expression of insulin is rectified during stage 6 (Extended Data Fig. </a:t>
            </a:r>
            <a:r>
              <a:rPr lang="en" sz="1350">
                <a:solidFill>
                  <a:srgbClr val="006699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4a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we refer to these cells as SC-α-cells. 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Cells that co-express insulin and glucagon have been observed in two contexts: human fetal pancreatic development, in which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GCG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ARX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cells are described as α precursors</a:t>
            </a:r>
            <a:r>
              <a:rPr lang="en" sz="1000">
                <a:solidFill>
                  <a:srgbClr val="006699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23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and in type 2 diabetes, in which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GCG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cells are described as de-differentiated β-cells</a:t>
            </a:r>
            <a:r>
              <a:rPr lang="en" sz="1000">
                <a:solidFill>
                  <a:srgbClr val="006699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24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Given our evidence that poly-hormonal SC-α-cells are a transient state towards mono-hormonal SC-α-cells, in vitro poly-hormonal cells are more likely to match the developmental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GCG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ARX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cells than de-differentiated β-cells seen in type 2 diabetes.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Some cell states IDed in by clustering have no attactors (transition states)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PAX4 and ARX case study: 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SC-β- and SC-EC cells are absent at the end of stage 4 and appear during the course of stage 5. Given their shared expression of key genes (such as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PAX4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NKX6-1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we sought to determine whether these cells form separately during endocrine induction or whether one is a precursor for the other.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EC: 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Our survey identified a population of endocrine cells that express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TPH1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NKX6-1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and low levels of insulin, but which lack the β-cell markers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G6PC2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NPTX2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ISL1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PDX1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NEUROG3: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NEUROG3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a transiently expressed master regulator of in vivo endocrine induction, is expressed by cells that bridge endocrine and non-endocrine cells within this continuum, as different cell types gradually emerge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Our analysis suggests that SC-β and SC-EC cells emerge from a common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NEUROG3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induction intermediate, rather than one serving as a progenitor for the other. Thus, this constitutes a second fate bifurcation on the trajectory of SC-β-cell formation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δ-like cells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that show co-expression of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SST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HHEX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6ec991ad5d_0_403:notes"/>
          <p:cNvSpPr/>
          <p:nvPr>
            <p:ph idx="2" type="sldImg"/>
          </p:nvPr>
        </p:nvSpPr>
        <p:spPr>
          <a:xfrm>
            <a:off x="471063" y="694800"/>
            <a:ext cx="5915100" cy="34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ec991ad5d_0_409:notes"/>
          <p:cNvSpPr txBox="1"/>
          <p:nvPr>
            <p:ph idx="1" type="body"/>
          </p:nvPr>
        </p:nvSpPr>
        <p:spPr>
          <a:xfrm>
            <a:off x="685800" y="4343237"/>
            <a:ext cx="5486100" cy="41145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/>
              <a:t>NKX2-2 </a:t>
            </a:r>
            <a:r>
              <a:rPr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Transcriptional activator involved in the development of insulin-producing beta cells in the endocrine pancreas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the pancreas, Aristaless-related homeobox gene (Arx) is expressed first in the endocrine progenitors and then restricted to glucagon-producing α-cells. While the functional requirement of Arx in early α-cell specification has been investigated, its role in maintaining α-cell identity has yet to be explored.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NEUROD1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was initially identified as a transactivator of the insulin gene (5), and subsequent studies demonstrated that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NEUROD1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has a broader role in regulating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β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-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cell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function through the direct activation of genes important for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β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-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cell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maturation and function 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highlight>
                  <a:srgbClr val="FFFFFF"/>
                </a:highlight>
              </a:rPr>
              <a:t>The pancreatic-islet-enriched transcription factors MafA and MafB have unique expression patterns in β cells in rodents. MafA is specifically expressed in β cells and is a key regulatory factor for maintaining adult β-cell function, whereas MafB plays an essential role in β-cell development during embryogenesis, and its expression in β cells gradually decreases and is restricted to α cells after birth in rodents. However, it was previously observed that MafB started to be reexpressed in insulin-positive (insulin+) β cells in MafA-deficient adult mice. 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FFFF"/>
                </a:highlight>
              </a:rPr>
              <a:t>The transcription factor </a:t>
            </a:r>
            <a:r>
              <a:rPr i="1" lang="en" sz="1200">
                <a:highlight>
                  <a:srgbClr val="FFFFFF"/>
                </a:highlight>
              </a:rPr>
              <a:t>Pax6</a:t>
            </a:r>
            <a:r>
              <a:rPr lang="en" sz="1200">
                <a:highlight>
                  <a:srgbClr val="FFFFFF"/>
                </a:highlight>
              </a:rPr>
              <a:t> is required for pancreatic β cell identity, glucose-regulated ATP synthesis, and Ca</a:t>
            </a:r>
            <a:r>
              <a:rPr baseline="30000" lang="en" sz="1200">
                <a:highlight>
                  <a:srgbClr val="FFFFFF"/>
                </a:highlight>
              </a:rPr>
              <a:t>2+</a:t>
            </a:r>
            <a:r>
              <a:rPr lang="en" sz="1200">
                <a:highlight>
                  <a:srgbClr val="FFFFFF"/>
                </a:highlight>
              </a:rPr>
              <a:t> dynamics in adult mice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97" name="Google Shape;397;g6ec991ad5d_0_409:notes"/>
          <p:cNvSpPr/>
          <p:nvPr>
            <p:ph idx="2" type="sldImg"/>
          </p:nvPr>
        </p:nvSpPr>
        <p:spPr>
          <a:xfrm>
            <a:off x="471063" y="694800"/>
            <a:ext cx="5915100" cy="34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ec991ad5d_1_14:notes"/>
          <p:cNvSpPr/>
          <p:nvPr>
            <p:ph idx="2" type="sldImg"/>
          </p:nvPr>
        </p:nvSpPr>
        <p:spPr>
          <a:xfrm>
            <a:off x="471063" y="694800"/>
            <a:ext cx="5915238" cy="342850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g6ec991ad5d_1_14:notes"/>
          <p:cNvSpPr txBox="1"/>
          <p:nvPr>
            <p:ph idx="1" type="body"/>
          </p:nvPr>
        </p:nvSpPr>
        <p:spPr>
          <a:xfrm>
            <a:off x="685800" y="4343237"/>
            <a:ext cx="5486082" cy="41144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latin typeface="Arial"/>
                <a:ea typeface="Arial"/>
                <a:cs typeface="Arial"/>
                <a:sym typeface="Arial"/>
              </a:rPr>
              <a:t>Beta cell ablation in embryogenesis results in delta cell transdifferentiation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latin typeface="Arial"/>
                <a:ea typeface="Arial"/>
                <a:cs typeface="Arial"/>
                <a:sym typeface="Arial"/>
              </a:rPr>
              <a:t>No transdifferentiation occurred in partial ablation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ed92f253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ed92f253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ed649b05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6ed649b05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ec991ad5d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ec991ad5d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ec991ad5d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ec991ad5d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6ec991ad5d_1_68:notes"/>
          <p:cNvSpPr txBox="1"/>
          <p:nvPr>
            <p:ph idx="1" type="body"/>
          </p:nvPr>
        </p:nvSpPr>
        <p:spPr>
          <a:xfrm>
            <a:off x="685800" y="4343237"/>
            <a:ext cx="5486082" cy="4114473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6ec991ad5d_1_68:notes"/>
          <p:cNvSpPr/>
          <p:nvPr>
            <p:ph idx="2" type="sldImg"/>
          </p:nvPr>
        </p:nvSpPr>
        <p:spPr>
          <a:xfrm>
            <a:off x="471063" y="694800"/>
            <a:ext cx="5915238" cy="342850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ec991ad5d_0_94:notes"/>
          <p:cNvSpPr/>
          <p:nvPr>
            <p:ph idx="2" type="sldImg"/>
          </p:nvPr>
        </p:nvSpPr>
        <p:spPr>
          <a:xfrm>
            <a:off x="471063" y="694800"/>
            <a:ext cx="5915100" cy="34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g6ec991ad5d_0_94:notes"/>
          <p:cNvSpPr txBox="1"/>
          <p:nvPr>
            <p:ph idx="1" type="body"/>
          </p:nvPr>
        </p:nvSpPr>
        <p:spPr>
          <a:xfrm>
            <a:off x="685800" y="4343237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latin typeface="Arial"/>
                <a:ea typeface="Arial"/>
                <a:cs typeface="Arial"/>
                <a:sym typeface="Arial"/>
              </a:rPr>
              <a:t>Beta cell ablation in embryogenesis results in delta cell transdifferentiation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latin typeface="Arial"/>
                <a:ea typeface="Arial"/>
                <a:cs typeface="Arial"/>
                <a:sym typeface="Arial"/>
              </a:rPr>
              <a:t>No transdifferentiation occurred in partial ablation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ec991ad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ec991ad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ec991ad5d_1_36:notes"/>
          <p:cNvSpPr txBox="1"/>
          <p:nvPr>
            <p:ph idx="1" type="body"/>
          </p:nvPr>
        </p:nvSpPr>
        <p:spPr>
          <a:xfrm>
            <a:off x="685800" y="4343237"/>
            <a:ext cx="5486082" cy="4114473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6ec991ad5d_1_36:notes"/>
          <p:cNvSpPr/>
          <p:nvPr>
            <p:ph idx="2" type="sldImg"/>
          </p:nvPr>
        </p:nvSpPr>
        <p:spPr>
          <a:xfrm>
            <a:off x="471063" y="694800"/>
            <a:ext cx="5915238" cy="342850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ec991ad5d_0_107:notes"/>
          <p:cNvSpPr txBox="1"/>
          <p:nvPr>
            <p:ph idx="1" type="body"/>
          </p:nvPr>
        </p:nvSpPr>
        <p:spPr>
          <a:xfrm>
            <a:off x="685800" y="4343237"/>
            <a:ext cx="5486100" cy="41145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6ec991ad5d_0_107:notes"/>
          <p:cNvSpPr/>
          <p:nvPr>
            <p:ph idx="2" type="sldImg"/>
          </p:nvPr>
        </p:nvSpPr>
        <p:spPr>
          <a:xfrm>
            <a:off x="471063" y="694800"/>
            <a:ext cx="5915100" cy="34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ec991ad5d_0_115:notes"/>
          <p:cNvSpPr txBox="1"/>
          <p:nvPr>
            <p:ph idx="1" type="body"/>
          </p:nvPr>
        </p:nvSpPr>
        <p:spPr>
          <a:xfrm>
            <a:off x="685800" y="4343237"/>
            <a:ext cx="5486100" cy="41145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6ec991ad5d_0_115:notes"/>
          <p:cNvSpPr/>
          <p:nvPr>
            <p:ph idx="2" type="sldImg"/>
          </p:nvPr>
        </p:nvSpPr>
        <p:spPr>
          <a:xfrm>
            <a:off x="471063" y="694800"/>
            <a:ext cx="5915100" cy="34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ec991ad5d_1_42:notes"/>
          <p:cNvSpPr txBox="1"/>
          <p:nvPr>
            <p:ph idx="1" type="body"/>
          </p:nvPr>
        </p:nvSpPr>
        <p:spPr>
          <a:xfrm>
            <a:off x="685800" y="4343237"/>
            <a:ext cx="5486082" cy="4114473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6ec991ad5d_1_42:notes"/>
          <p:cNvSpPr/>
          <p:nvPr>
            <p:ph idx="2" type="sldImg"/>
          </p:nvPr>
        </p:nvSpPr>
        <p:spPr>
          <a:xfrm>
            <a:off x="471063" y="694800"/>
            <a:ext cx="5915238" cy="342850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19.png"/><Relationship Id="rId13" Type="http://schemas.openxmlformats.org/officeDocument/2006/relationships/image" Target="../media/image24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image" Target="../media/image27.png"/><Relationship Id="rId5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6.png"/><Relationship Id="rId7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Relationship Id="rId5" Type="http://schemas.openxmlformats.org/officeDocument/2006/relationships/image" Target="../media/image60.png"/><Relationship Id="rId6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Calibrating boolean models of endocrine differentiation</a:t>
            </a:r>
            <a:endParaRPr/>
          </a:p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 Maddox Groves and </a:t>
            </a:r>
            <a:r>
              <a:rPr lang="en" sz="1200"/>
              <a:t>Christian Meyer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777" y="932973"/>
            <a:ext cx="6395850" cy="371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6" y="927339"/>
            <a:ext cx="6858050" cy="39354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23"/>
          <p:cNvCxnSpPr/>
          <p:nvPr/>
        </p:nvCxnSpPr>
        <p:spPr>
          <a:xfrm flipH="1">
            <a:off x="331776" y="3110727"/>
            <a:ext cx="8626829" cy="1804221"/>
          </a:xfrm>
          <a:prstGeom prst="straightConnector1">
            <a:avLst/>
          </a:prstGeom>
          <a:noFill/>
          <a:ln cap="flat" cmpd="sng" w="1098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23"/>
          <p:cNvCxnSpPr/>
          <p:nvPr/>
        </p:nvCxnSpPr>
        <p:spPr>
          <a:xfrm>
            <a:off x="82944" y="2986297"/>
            <a:ext cx="8875661" cy="1928651"/>
          </a:xfrm>
          <a:prstGeom prst="straightConnector1">
            <a:avLst/>
          </a:prstGeom>
          <a:noFill/>
          <a:ln cap="flat" cmpd="sng" w="1098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23"/>
          <p:cNvCxnSpPr/>
          <p:nvPr/>
        </p:nvCxnSpPr>
        <p:spPr>
          <a:xfrm>
            <a:off x="165888" y="1182076"/>
            <a:ext cx="8812637" cy="0"/>
          </a:xfrm>
          <a:prstGeom prst="straightConnector1">
            <a:avLst/>
          </a:prstGeom>
          <a:noFill/>
          <a:ln cap="flat" cmpd="sng" w="1098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p23"/>
          <p:cNvSpPr/>
          <p:nvPr/>
        </p:nvSpPr>
        <p:spPr>
          <a:xfrm>
            <a:off x="0" y="1430934"/>
            <a:ext cx="9123840" cy="1555363"/>
          </a:xfrm>
          <a:prstGeom prst="rect">
            <a:avLst/>
          </a:prstGeom>
          <a:noFill/>
          <a:ln cap="flat" cmpd="sng" w="128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Selected Interactions</a:t>
            </a:r>
            <a:endParaRPr sz="2400"/>
          </a:p>
        </p:txBody>
      </p:sp>
      <p:cxnSp>
        <p:nvCxnSpPr>
          <p:cNvPr id="143" name="Google Shape;143;p23"/>
          <p:cNvCxnSpPr/>
          <p:nvPr/>
        </p:nvCxnSpPr>
        <p:spPr>
          <a:xfrm flipH="1" rot="10800000">
            <a:off x="99075" y="4941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1158"/>
            <a:ext cx="9143106" cy="4148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309949"/>
            <a:ext cx="1990865" cy="83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0874" y="4355025"/>
            <a:ext cx="7152550" cy="8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7630848" y="373287"/>
            <a:ext cx="1410048" cy="409783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 strike="noStrike">
                <a:latin typeface="Arial"/>
                <a:ea typeface="Arial"/>
                <a:cs typeface="Arial"/>
                <a:sym typeface="Arial"/>
              </a:rPr>
              <a:t>14 TFs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 strike="noStrike">
                <a:latin typeface="Arial"/>
                <a:ea typeface="Arial"/>
                <a:cs typeface="Arial"/>
                <a:sym typeface="Arial"/>
              </a:rPr>
              <a:t>70 Edges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118875" y="-731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Literature Derive Network V.14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/>
        </p:nvSpPr>
        <p:spPr>
          <a:xfrm>
            <a:off x="82944" y="954528"/>
            <a:ext cx="8894700" cy="36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 strike="noStrike">
                <a:latin typeface="Arial"/>
                <a:ea typeface="Arial"/>
                <a:cs typeface="Arial"/>
                <a:sym typeface="Arial"/>
              </a:rPr>
              <a:t>Network can be optimized to have attractors which are similar to expected TF profiles.  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 strike="noStrike">
                <a:latin typeface="Arial"/>
                <a:ea typeface="Arial"/>
                <a:cs typeface="Arial"/>
                <a:sym typeface="Arial"/>
              </a:rPr>
              <a:t>Literature derived network is statistically significant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 strike="noStrike">
                <a:latin typeface="Arial"/>
                <a:ea typeface="Arial"/>
                <a:cs typeface="Arial"/>
                <a:sym typeface="Arial"/>
              </a:rPr>
              <a:t>Model can generate hypotheses.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strike="noStrike"/>
              <a:t>Next step is to begin to model a system with data I can verify.  </a:t>
            </a:r>
            <a:endParaRPr b="1" sz="1700" strike="noStrike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 strike="noStrike"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b="0" i="1" lang="en" sz="1700" strike="noStrike">
                <a:latin typeface="Arial"/>
                <a:ea typeface="Arial"/>
                <a:cs typeface="Arial"/>
                <a:sym typeface="Arial"/>
              </a:rPr>
              <a:t>in vitro </a:t>
            </a:r>
            <a:r>
              <a:rPr b="0" lang="en" sz="1700" strike="noStrike">
                <a:latin typeface="Arial"/>
                <a:ea typeface="Arial"/>
                <a:cs typeface="Arial"/>
                <a:sym typeface="Arial"/>
              </a:rPr>
              <a:t>cell lines, </a:t>
            </a:r>
            <a:r>
              <a:rPr lang="en" sz="1700"/>
              <a:t>perform</a:t>
            </a:r>
            <a:r>
              <a:rPr b="0" lang="en" sz="1700" strike="noStrike">
                <a:latin typeface="Arial"/>
                <a:ea typeface="Arial"/>
                <a:cs typeface="Arial"/>
                <a:sym typeface="Arial"/>
              </a:rPr>
              <a:t> perturbations and </a:t>
            </a:r>
            <a:r>
              <a:rPr lang="en" sz="1700"/>
              <a:t>feedback</a:t>
            </a:r>
            <a:r>
              <a:rPr b="0" lang="en" sz="1700" strike="noStrike">
                <a:latin typeface="Arial"/>
                <a:ea typeface="Arial"/>
                <a:cs typeface="Arial"/>
                <a:sym typeface="Arial"/>
              </a:rPr>
              <a:t> information to model.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 strike="noStrike">
                <a:latin typeface="Arial"/>
                <a:ea typeface="Arial"/>
                <a:cs typeface="Arial"/>
                <a:sym typeface="Arial"/>
              </a:rPr>
              <a:t>Transition away from boolean?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 strike="noStrike">
                <a:latin typeface="Arial"/>
                <a:ea typeface="Arial"/>
                <a:cs typeface="Arial"/>
                <a:sym typeface="Arial"/>
              </a:rPr>
              <a:t> 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Summary/Conclusions (from Nov. 2015)</a:t>
            </a:r>
            <a:endParaRPr sz="2400"/>
          </a:p>
        </p:txBody>
      </p:sp>
      <p:cxnSp>
        <p:nvCxnSpPr>
          <p:cNvPr id="159" name="Google Shape;159;p25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Ideal data</a:t>
            </a:r>
            <a:endParaRPr/>
          </a:p>
        </p:txBody>
      </p:sp>
      <p:cxnSp>
        <p:nvCxnSpPr>
          <p:cNvPr id="165" name="Google Shape;165;p26"/>
          <p:cNvCxnSpPr/>
          <p:nvPr/>
        </p:nvCxnSpPr>
        <p:spPr>
          <a:xfrm flipH="1" rot="10800000">
            <a:off x="99075" y="4179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6"/>
          <p:cNvSpPr txBox="1"/>
          <p:nvPr/>
        </p:nvSpPr>
        <p:spPr>
          <a:xfrm>
            <a:off x="152400" y="434738"/>
            <a:ext cx="81753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count is not the same thing as informative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00" y="900763"/>
            <a:ext cx="26289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00" y="2527738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2200" y="3176488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500" y="3681038"/>
            <a:ext cx="2197689" cy="146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62364" y="994213"/>
            <a:ext cx="2509645" cy="131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15913" y="2132450"/>
            <a:ext cx="191452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73375" y="900763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5875" y="2724713"/>
            <a:ext cx="1757639" cy="219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54488" y="1813488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98750" y="2724713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02575" y="2724713"/>
            <a:ext cx="196215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/>
        </p:nvSpPr>
        <p:spPr>
          <a:xfrm>
            <a:off x="152400" y="434738"/>
            <a:ext cx="81753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the transitions to accurately map trajectories</a:t>
            </a:r>
            <a:endParaRPr/>
          </a:p>
        </p:txBody>
      </p:sp>
      <p:sp>
        <p:nvSpPr>
          <p:cNvPr id="183" name="Google Shape;183;p27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Ideal data</a:t>
            </a:r>
            <a:endParaRPr/>
          </a:p>
        </p:txBody>
      </p:sp>
      <p:cxnSp>
        <p:nvCxnSpPr>
          <p:cNvPr id="184" name="Google Shape;184;p27"/>
          <p:cNvCxnSpPr/>
          <p:nvPr/>
        </p:nvCxnSpPr>
        <p:spPr>
          <a:xfrm flipH="1" rot="10800000">
            <a:off x="99075" y="4179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425" y="801575"/>
            <a:ext cx="6178475" cy="42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75" y="880625"/>
            <a:ext cx="4846924" cy="3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699" y="1666650"/>
            <a:ext cx="3019425" cy="264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8"/>
          <p:cNvCxnSpPr/>
          <p:nvPr/>
        </p:nvCxnSpPr>
        <p:spPr>
          <a:xfrm rot="10800000">
            <a:off x="6090975" y="2656575"/>
            <a:ext cx="469800" cy="98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8"/>
          <p:cNvCxnSpPr/>
          <p:nvPr/>
        </p:nvCxnSpPr>
        <p:spPr>
          <a:xfrm flipH="1" rot="10800000">
            <a:off x="6193850" y="2098750"/>
            <a:ext cx="777900" cy="45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8"/>
          <p:cNvCxnSpPr/>
          <p:nvPr/>
        </p:nvCxnSpPr>
        <p:spPr>
          <a:xfrm flipH="1" rot="10800000">
            <a:off x="7338675" y="2113475"/>
            <a:ext cx="455100" cy="63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8"/>
          <p:cNvCxnSpPr/>
          <p:nvPr/>
        </p:nvCxnSpPr>
        <p:spPr>
          <a:xfrm>
            <a:off x="7074500" y="2230950"/>
            <a:ext cx="73500" cy="645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8"/>
          <p:cNvCxnSpPr/>
          <p:nvPr/>
        </p:nvCxnSpPr>
        <p:spPr>
          <a:xfrm flipH="1" rot="10800000">
            <a:off x="5812250" y="2524500"/>
            <a:ext cx="264300" cy="58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8"/>
          <p:cNvCxnSpPr/>
          <p:nvPr/>
        </p:nvCxnSpPr>
        <p:spPr>
          <a:xfrm rot="10800000">
            <a:off x="7294550" y="2920775"/>
            <a:ext cx="836700" cy="205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8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(Not) i</a:t>
            </a:r>
            <a:r>
              <a:rPr lang="en" sz="2400">
                <a:solidFill>
                  <a:schemeClr val="dk1"/>
                </a:solidFill>
              </a:rPr>
              <a:t>deal data</a:t>
            </a:r>
            <a:endParaRPr/>
          </a:p>
        </p:txBody>
      </p:sp>
      <p:cxnSp>
        <p:nvCxnSpPr>
          <p:cNvPr id="199" name="Google Shape;199;p28"/>
          <p:cNvCxnSpPr/>
          <p:nvPr/>
        </p:nvCxnSpPr>
        <p:spPr>
          <a:xfrm flipH="1" rot="10800000">
            <a:off x="99075" y="4179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9950"/>
            <a:ext cx="5674525" cy="17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00125"/>
            <a:ext cx="3588159" cy="25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2959" y="2400125"/>
            <a:ext cx="5098641" cy="1807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Preliminary </a:t>
            </a:r>
            <a:r>
              <a:rPr lang="en" sz="1800">
                <a:solidFill>
                  <a:schemeClr val="dk1"/>
                </a:solidFill>
              </a:rPr>
              <a:t>Case Study:  Melton paper with scRNAseq for </a:t>
            </a:r>
            <a:r>
              <a:rPr i="1" lang="en" sz="1800">
                <a:solidFill>
                  <a:schemeClr val="dk1"/>
                </a:solidFill>
              </a:rPr>
              <a:t>in vitro </a:t>
            </a:r>
            <a:r>
              <a:rPr lang="en" sz="1800">
                <a:solidFill>
                  <a:schemeClr val="dk1"/>
                </a:solidFill>
              </a:rPr>
              <a:t>differentiation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08" name="Google Shape;208;p29"/>
          <p:cNvCxnSpPr/>
          <p:nvPr/>
        </p:nvCxnSpPr>
        <p:spPr>
          <a:xfrm flipH="1" rot="10800000">
            <a:off x="99075" y="4179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 b="0" l="22576" r="0" t="0"/>
          <a:stretch/>
        </p:blipFill>
        <p:spPr>
          <a:xfrm>
            <a:off x="118875" y="918175"/>
            <a:ext cx="4085050" cy="29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/>
        </p:nvSpPr>
        <p:spPr>
          <a:xfrm>
            <a:off x="308050" y="4043925"/>
            <a:ext cx="2773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Sydney Brenner, 1927-2019</a:t>
            </a:r>
            <a:endParaRPr/>
          </a:p>
        </p:txBody>
      </p:sp>
      <p:sp>
        <p:nvSpPr>
          <p:cNvPr id="216" name="Google Shape;216;p30"/>
          <p:cNvSpPr txBox="1"/>
          <p:nvPr/>
        </p:nvSpPr>
        <p:spPr>
          <a:xfrm>
            <a:off x="4506825" y="1338050"/>
            <a:ext cx="4556400" cy="3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“Progress in science depends on </a:t>
            </a:r>
            <a:r>
              <a:rPr lang="en" sz="1800" u="sng">
                <a:solidFill>
                  <a:srgbClr val="222222"/>
                </a:solidFill>
                <a:highlight>
                  <a:srgbClr val="FFFFFF"/>
                </a:highlight>
              </a:rPr>
              <a:t>new techniques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, new discoveries and new ideas, probably in that order. “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/>
        </p:nvSpPr>
        <p:spPr>
          <a:xfrm>
            <a:off x="4112850" y="636950"/>
            <a:ext cx="4752300" cy="25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/>
              <a:t>BooleaBayes is a rule inference algorithm</a:t>
            </a:r>
            <a:endParaRPr/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know </a:t>
            </a:r>
            <a:r>
              <a:rPr i="1" lang="en"/>
              <a:t>what</a:t>
            </a:r>
            <a:r>
              <a:rPr lang="en"/>
              <a:t> affects the expression of a TF in the network (parent nodes)... but </a:t>
            </a:r>
            <a:r>
              <a:rPr i="1" lang="en"/>
              <a:t>how </a:t>
            </a:r>
            <a:r>
              <a:rPr lang="en"/>
              <a:t>do they affect expression?</a:t>
            </a:r>
            <a:endParaRPr/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First: is effect is inhibitory or activating? In the data the expression of the parent and child will be </a:t>
            </a:r>
            <a:r>
              <a:rPr lang="en"/>
              <a:t>anti-correlated or correlated respectively</a:t>
            </a:r>
            <a:endParaRPr/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there are multiple effectors/parents, how do we predict the expression of the child?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Using data, we can </a:t>
            </a:r>
            <a:r>
              <a:rPr i="1" lang="en"/>
              <a:t>infer </a:t>
            </a:r>
            <a:r>
              <a:rPr lang="en"/>
              <a:t>the rules of interaction between parent and child nodes</a:t>
            </a:r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BooleaBayes</a:t>
            </a:r>
            <a:endParaRPr sz="2400"/>
          </a:p>
        </p:txBody>
      </p:sp>
      <p:cxnSp>
        <p:nvCxnSpPr>
          <p:cNvPr id="223" name="Google Shape;223;p31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4" name="Google Shape;22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50" y="697162"/>
            <a:ext cx="3831200" cy="173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600" y="3288050"/>
            <a:ext cx="2459024" cy="15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7075" y="3288050"/>
            <a:ext cx="2513523" cy="15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75" y="2634288"/>
            <a:ext cx="2607376" cy="23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8225" y="3048000"/>
            <a:ext cx="1260350" cy="127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4112850" y="3048000"/>
            <a:ext cx="16332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Sample at time 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1"/>
          <p:cNvSpPr txBox="1"/>
          <p:nvPr/>
        </p:nvSpPr>
        <p:spPr>
          <a:xfrm>
            <a:off x="4147200" y="4786650"/>
            <a:ext cx="15645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Sample at time 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7035363" y="3048000"/>
            <a:ext cx="16332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Sample at time 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 txBox="1"/>
          <p:nvPr/>
        </p:nvSpPr>
        <p:spPr>
          <a:xfrm>
            <a:off x="7104063" y="4786650"/>
            <a:ext cx="15645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Sample at time 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BooleaBayes Rule Fitting for NKX6-1</a:t>
            </a:r>
            <a:endParaRPr sz="2400"/>
          </a:p>
        </p:txBody>
      </p:sp>
      <p:cxnSp>
        <p:nvCxnSpPr>
          <p:cNvPr id="238" name="Google Shape;238;p32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32"/>
          <p:cNvCxnSpPr/>
          <p:nvPr/>
        </p:nvCxnSpPr>
        <p:spPr>
          <a:xfrm flipH="1" rot="10800000">
            <a:off x="251475" y="7227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0" name="Google Shape;240;p32"/>
          <p:cNvPicPr preferRelativeResize="0"/>
          <p:nvPr/>
        </p:nvPicPr>
        <p:blipFill rotWithShape="1">
          <a:blip r:embed="rId3">
            <a:alphaModFix/>
          </a:blip>
          <a:srcRect b="43848" l="0" r="0" t="0"/>
          <a:stretch/>
        </p:blipFill>
        <p:spPr>
          <a:xfrm>
            <a:off x="976025" y="875150"/>
            <a:ext cx="7692552" cy="22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 rotWithShape="1">
          <a:blip r:embed="rId3">
            <a:alphaModFix/>
          </a:blip>
          <a:srcRect b="0" l="0" r="0" t="57169"/>
          <a:stretch/>
        </p:blipFill>
        <p:spPr>
          <a:xfrm>
            <a:off x="1076875" y="3162300"/>
            <a:ext cx="7692552" cy="17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/>
        </p:nvSpPr>
        <p:spPr>
          <a:xfrm>
            <a:off x="165561" y="895497"/>
            <a:ext cx="8626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latin typeface="Arial"/>
                <a:ea typeface="Arial"/>
                <a:cs typeface="Arial"/>
                <a:sym typeface="Arial"/>
              </a:rPr>
              <a:t>Alpha to beta cell conversion after total ablation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 txBox="1"/>
          <p:nvPr/>
        </p:nvSpPr>
        <p:spPr>
          <a:xfrm>
            <a:off x="327" y="4603630"/>
            <a:ext cx="9123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 strike="noStrike">
                <a:latin typeface="Arial"/>
                <a:ea typeface="Arial"/>
                <a:cs typeface="Arial"/>
                <a:sym typeface="Arial"/>
              </a:rPr>
              <a:t>Thorel et al,</a:t>
            </a:r>
            <a:r>
              <a:rPr b="0" i="1" lang="en" sz="1500" strike="noStrike">
                <a:latin typeface="Arial"/>
                <a:ea typeface="Arial"/>
                <a:cs typeface="Arial"/>
                <a:sym typeface="Arial"/>
              </a:rPr>
              <a:t> Conversion of adult pancreatic α-cells to β-cells after extreme β-cell loss</a:t>
            </a:r>
            <a:r>
              <a:rPr b="0" lang="en" sz="1500" strike="noStrike">
                <a:latin typeface="Arial"/>
                <a:ea typeface="Arial"/>
                <a:cs typeface="Arial"/>
                <a:sym typeface="Arial"/>
              </a:rPr>
              <a:t> Nature, 2010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598" y="1430689"/>
            <a:ext cx="6858051" cy="157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2665" y="3336316"/>
            <a:ext cx="4639880" cy="12051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“Regenerative Medicine”....</a:t>
            </a:r>
            <a:r>
              <a:rPr i="1" lang="en" sz="2400"/>
              <a:t>in situ</a:t>
            </a:r>
            <a:endParaRPr i="1" sz="2400"/>
          </a:p>
        </p:txBody>
      </p:sp>
      <p:cxnSp>
        <p:nvCxnSpPr>
          <p:cNvPr id="68" name="Google Shape;68;p15"/>
          <p:cNvCxnSpPr/>
          <p:nvPr/>
        </p:nvCxnSpPr>
        <p:spPr>
          <a:xfrm flipH="1" rot="10800000">
            <a:off x="99075" y="4941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BooleaBayes Rule Fitting for NKX6-1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cxnSp>
        <p:nvCxnSpPr>
          <p:cNvPr id="247" name="Google Shape;247;p33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3"/>
          <p:cNvCxnSpPr/>
          <p:nvPr/>
        </p:nvCxnSpPr>
        <p:spPr>
          <a:xfrm flipH="1" rot="10800000">
            <a:off x="251475" y="7227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9" name="Google Shape;249;p33"/>
          <p:cNvPicPr preferRelativeResize="0"/>
          <p:nvPr/>
        </p:nvPicPr>
        <p:blipFill rotWithShape="1">
          <a:blip r:embed="rId3">
            <a:alphaModFix/>
          </a:blip>
          <a:srcRect b="43848" l="0" r="0" t="0"/>
          <a:stretch/>
        </p:blipFill>
        <p:spPr>
          <a:xfrm>
            <a:off x="3167975" y="1144523"/>
            <a:ext cx="5976026" cy="17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 rotWithShape="1">
          <a:blip r:embed="rId4">
            <a:alphaModFix/>
          </a:blip>
          <a:srcRect b="48691" l="0" r="0" t="0"/>
          <a:stretch/>
        </p:blipFill>
        <p:spPr>
          <a:xfrm>
            <a:off x="0" y="2400101"/>
            <a:ext cx="3130697" cy="6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8600" y="2491637"/>
            <a:ext cx="366126" cy="1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 rotWithShape="1">
          <a:blip r:embed="rId3">
            <a:alphaModFix/>
          </a:blip>
          <a:srcRect b="43848" l="0" r="0" t="39663"/>
          <a:stretch/>
        </p:blipFill>
        <p:spPr>
          <a:xfrm>
            <a:off x="3167975" y="3065249"/>
            <a:ext cx="5976026" cy="50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 rotWithShape="1">
          <a:blip r:embed="rId4">
            <a:alphaModFix/>
          </a:blip>
          <a:srcRect b="0" l="0" r="0" t="48689"/>
          <a:stretch/>
        </p:blipFill>
        <p:spPr>
          <a:xfrm>
            <a:off x="0" y="3065250"/>
            <a:ext cx="3130697" cy="6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 rotWithShape="1">
          <a:blip r:embed="rId6">
            <a:alphaModFix/>
          </a:blip>
          <a:srcRect b="0" l="31745" r="0" t="71590"/>
          <a:stretch/>
        </p:blipFill>
        <p:spPr>
          <a:xfrm>
            <a:off x="6435171" y="3199448"/>
            <a:ext cx="366125" cy="24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 rotWithShape="1">
          <a:blip r:embed="rId3">
            <a:alphaModFix/>
          </a:blip>
          <a:srcRect b="43848" l="0" r="0" t="39663"/>
          <a:stretch/>
        </p:blipFill>
        <p:spPr>
          <a:xfrm>
            <a:off x="3167975" y="4495099"/>
            <a:ext cx="5976026" cy="50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8600" y="4669212"/>
            <a:ext cx="366126" cy="1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9875" y="4669212"/>
            <a:ext cx="366126" cy="1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/>
          <p:cNvPicPr preferRelativeResize="0"/>
          <p:nvPr/>
        </p:nvPicPr>
        <p:blipFill rotWithShape="1">
          <a:blip r:embed="rId6">
            <a:alphaModFix/>
          </a:blip>
          <a:srcRect b="0" l="31745" r="0" t="71590"/>
          <a:stretch/>
        </p:blipFill>
        <p:spPr>
          <a:xfrm>
            <a:off x="6435171" y="4629298"/>
            <a:ext cx="366125" cy="24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3"/>
          <p:cNvPicPr preferRelativeResize="0"/>
          <p:nvPr/>
        </p:nvPicPr>
        <p:blipFill rotWithShape="1">
          <a:blip r:embed="rId6">
            <a:alphaModFix/>
          </a:blip>
          <a:srcRect b="0" l="31745" r="0" t="71590"/>
          <a:stretch/>
        </p:blipFill>
        <p:spPr>
          <a:xfrm>
            <a:off x="7647646" y="4629298"/>
            <a:ext cx="366125" cy="24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3"/>
          <p:cNvPicPr preferRelativeResize="0"/>
          <p:nvPr/>
        </p:nvPicPr>
        <p:blipFill rotWithShape="1">
          <a:blip r:embed="rId6">
            <a:alphaModFix/>
          </a:blip>
          <a:srcRect b="0" l="31745" r="0" t="71590"/>
          <a:stretch/>
        </p:blipFill>
        <p:spPr>
          <a:xfrm>
            <a:off x="4388934" y="4589398"/>
            <a:ext cx="366125" cy="24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3"/>
          <p:cNvPicPr preferRelativeResize="0"/>
          <p:nvPr/>
        </p:nvPicPr>
        <p:blipFill rotWithShape="1">
          <a:blip r:embed="rId6">
            <a:alphaModFix/>
          </a:blip>
          <a:srcRect b="0" l="31745" r="0" t="71590"/>
          <a:stretch/>
        </p:blipFill>
        <p:spPr>
          <a:xfrm>
            <a:off x="5061346" y="4589398"/>
            <a:ext cx="366125" cy="24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0275" y="4669212"/>
            <a:ext cx="366126" cy="1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2800" y="4669212"/>
            <a:ext cx="366126" cy="16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33"/>
          <p:cNvCxnSpPr/>
          <p:nvPr/>
        </p:nvCxnSpPr>
        <p:spPr>
          <a:xfrm>
            <a:off x="5782225" y="3664325"/>
            <a:ext cx="9000" cy="72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/>
        </p:nvSpPr>
        <p:spPr>
          <a:xfrm>
            <a:off x="47325" y="767550"/>
            <a:ext cx="4595700" cy="39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655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" sz="1700"/>
              <a:t>How do we know how </a:t>
            </a:r>
            <a:r>
              <a:rPr i="1" lang="en" sz="1700"/>
              <a:t>good </a:t>
            </a:r>
            <a:r>
              <a:rPr lang="en" sz="1700"/>
              <a:t>our rules are?</a:t>
            </a:r>
            <a:endParaRPr sz="1700"/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How well can we predict data our model hasn’t seen before?</a:t>
            </a:r>
            <a:endParaRPr sz="1700"/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We split the data set into training and testing sets (first 80/20 split of training set for cross validation)</a:t>
            </a:r>
            <a:endParaRPr sz="1700"/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Compare the output of the rule (the inferred expression level of some TF) to the actual expression from the data</a:t>
            </a:r>
            <a:endParaRPr sz="1700"/>
          </a:p>
          <a:p>
            <a:pPr indent="-33655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For each rule, make an ROC curve based on the true positive rate and false positive rate</a:t>
            </a:r>
            <a:endParaRPr sz="1700"/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Calculate area under curve (AUC)</a:t>
            </a:r>
            <a:endParaRPr sz="1700"/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Average across TFs for each test to get a measure of goodness of fit</a:t>
            </a:r>
            <a:endParaRPr sz="1700"/>
          </a:p>
        </p:txBody>
      </p:sp>
      <p:sp>
        <p:nvSpPr>
          <p:cNvPr id="270" name="Google Shape;270;p34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do we measure success (AUC)</a:t>
            </a:r>
            <a:endParaRPr sz="2400"/>
          </a:p>
        </p:txBody>
      </p:sp>
      <p:cxnSp>
        <p:nvCxnSpPr>
          <p:cNvPr id="271" name="Google Shape;271;p34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162" y="2730500"/>
            <a:ext cx="3097899" cy="241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726" y="317500"/>
            <a:ext cx="3976283" cy="2412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34"/>
          <p:cNvCxnSpPr/>
          <p:nvPr/>
        </p:nvCxnSpPr>
        <p:spPr>
          <a:xfrm flipH="1" rot="10800000">
            <a:off x="5535700" y="1621475"/>
            <a:ext cx="3451200" cy="258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34"/>
          <p:cNvCxnSpPr/>
          <p:nvPr/>
        </p:nvCxnSpPr>
        <p:spPr>
          <a:xfrm flipH="1" rot="10800000">
            <a:off x="7250200" y="594025"/>
            <a:ext cx="11100" cy="1916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76" name="Google Shape;276;p34"/>
          <p:cNvSpPr/>
          <p:nvPr/>
        </p:nvSpPr>
        <p:spPr>
          <a:xfrm>
            <a:off x="7282000" y="549100"/>
            <a:ext cx="1772400" cy="20226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5457100" y="549100"/>
            <a:ext cx="1772400" cy="202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4"/>
          <p:cNvSpPr/>
          <p:nvPr/>
        </p:nvSpPr>
        <p:spPr>
          <a:xfrm>
            <a:off x="5857875" y="3586750"/>
            <a:ext cx="76200" cy="7431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4"/>
          <p:cNvSpPr/>
          <p:nvPr/>
        </p:nvSpPr>
        <p:spPr>
          <a:xfrm rot="5400000">
            <a:off x="7353300" y="4691650"/>
            <a:ext cx="76200" cy="74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In silico </a:t>
            </a:r>
            <a:r>
              <a:rPr lang="en" sz="2400"/>
              <a:t>experiment design</a:t>
            </a:r>
            <a:endParaRPr sz="2400"/>
          </a:p>
        </p:txBody>
      </p:sp>
      <p:cxnSp>
        <p:nvCxnSpPr>
          <p:cNvPr id="285" name="Google Shape;285;p35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5"/>
          <p:cNvSpPr txBox="1"/>
          <p:nvPr/>
        </p:nvSpPr>
        <p:spPr>
          <a:xfrm>
            <a:off x="293550" y="689825"/>
            <a:ext cx="8674200" cy="4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Network Types: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-Literature derived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-Build network from differentially expressed genes using multiple databases (e.g. ENCODE)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-Build network from genes which vary in pseudotime using the same databases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Thresholds: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-How do we binarize the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-How do we filter out interactions which are not important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Data Imputation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-MAGIC vs. SC-IMPUTE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Initially split the data 80/20 for training and testing.  So 20% of the cells will never be used to fit the boolean rules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80% remaining data run 5X cross validation to estimate robustness of fitting results.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/>
          <p:nvPr/>
        </p:nvSpPr>
        <p:spPr>
          <a:xfrm>
            <a:off x="4011950" y="1314275"/>
            <a:ext cx="502500" cy="228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Results</a:t>
            </a:r>
            <a:endParaRPr/>
          </a:p>
        </p:txBody>
      </p:sp>
      <p:cxnSp>
        <p:nvCxnSpPr>
          <p:cNvPr id="293" name="Google Shape;293;p36"/>
          <p:cNvCxnSpPr>
            <a:endCxn id="292" idx="3"/>
          </p:cNvCxnSpPr>
          <p:nvPr/>
        </p:nvCxnSpPr>
        <p:spPr>
          <a:xfrm flipH="1" rot="10800000">
            <a:off x="99075" y="3417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4" name="Google Shape;294;p36"/>
          <p:cNvPicPr preferRelativeResize="0"/>
          <p:nvPr/>
        </p:nvPicPr>
        <p:blipFill rotWithShape="1">
          <a:blip r:embed="rId3">
            <a:alphaModFix/>
          </a:blip>
          <a:srcRect b="0" l="90159" r="2419" t="0"/>
          <a:stretch/>
        </p:blipFill>
        <p:spPr>
          <a:xfrm>
            <a:off x="7773474" y="590875"/>
            <a:ext cx="656401" cy="46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6"/>
          <p:cNvSpPr txBox="1"/>
          <p:nvPr/>
        </p:nvSpPr>
        <p:spPr>
          <a:xfrm>
            <a:off x="73425" y="522925"/>
            <a:ext cx="2863500" cy="4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AUC variance between folds is (mostly) low, suggesting method is robust to noisy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MAGIC-imputed data makes better predictions than SC-IMPUTE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Literature derived network is pretty good at predicting TF expression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filtering was applied to literature derived network (red)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 shown between 5 repeated analyses (cross-fold validation)</a:t>
            </a:r>
            <a:endParaRPr/>
          </a:p>
        </p:txBody>
      </p:sp>
      <p:pic>
        <p:nvPicPr>
          <p:cNvPr id="296" name="Google Shape;296;p36"/>
          <p:cNvPicPr preferRelativeResize="0"/>
          <p:nvPr/>
        </p:nvPicPr>
        <p:blipFill rotWithShape="1">
          <a:blip r:embed="rId3">
            <a:alphaModFix/>
          </a:blip>
          <a:srcRect b="5944" l="36024" r="50025" t="3443"/>
          <a:stretch/>
        </p:blipFill>
        <p:spPr>
          <a:xfrm>
            <a:off x="5947712" y="736125"/>
            <a:ext cx="1234042" cy="42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 rotWithShape="1">
          <a:blip r:embed="rId3">
            <a:alphaModFix/>
          </a:blip>
          <a:srcRect b="5944" l="0" r="82059" t="3443"/>
          <a:stretch/>
        </p:blipFill>
        <p:spPr>
          <a:xfrm>
            <a:off x="3589250" y="736125"/>
            <a:ext cx="1586983" cy="42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 txBox="1"/>
          <p:nvPr/>
        </p:nvSpPr>
        <p:spPr>
          <a:xfrm>
            <a:off x="3782575" y="273200"/>
            <a:ext cx="53613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Network Type</a:t>
            </a:r>
            <a:endParaRPr i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Differential Expression	      Pseudotime	      Literature-derived</a:t>
            </a:r>
            <a:endParaRPr sz="1200"/>
          </a:p>
        </p:txBody>
      </p:sp>
      <p:sp>
        <p:nvSpPr>
          <p:cNvPr id="299" name="Google Shape;299;p36"/>
          <p:cNvSpPr txBox="1"/>
          <p:nvPr/>
        </p:nvSpPr>
        <p:spPr>
          <a:xfrm rot="5400000">
            <a:off x="7201200" y="2586475"/>
            <a:ext cx="3687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Data Imputation Method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MAGIC					scImpute		</a:t>
            </a:r>
            <a:endParaRPr/>
          </a:p>
        </p:txBody>
      </p:sp>
      <p:sp>
        <p:nvSpPr>
          <p:cNvPr id="300" name="Google Shape;300;p36"/>
          <p:cNvSpPr txBox="1"/>
          <p:nvPr/>
        </p:nvSpPr>
        <p:spPr>
          <a:xfrm rot="-5400000">
            <a:off x="2182700" y="2437988"/>
            <a:ext cx="20055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Improving Average Fit</a:t>
            </a:r>
            <a:endParaRPr i="1"/>
          </a:p>
        </p:txBody>
      </p:sp>
      <p:cxnSp>
        <p:nvCxnSpPr>
          <p:cNvPr id="301" name="Google Shape;301;p36"/>
          <p:cNvCxnSpPr/>
          <p:nvPr/>
        </p:nvCxnSpPr>
        <p:spPr>
          <a:xfrm flipH="1" rot="10800000">
            <a:off x="3357950" y="918475"/>
            <a:ext cx="3600" cy="358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36"/>
          <p:cNvCxnSpPr/>
          <p:nvPr/>
        </p:nvCxnSpPr>
        <p:spPr>
          <a:xfrm rot="10800000">
            <a:off x="4460275" y="2960388"/>
            <a:ext cx="2677500" cy="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36"/>
          <p:cNvSpPr txBox="1"/>
          <p:nvPr/>
        </p:nvSpPr>
        <p:spPr>
          <a:xfrm>
            <a:off x="4367284" y="2963138"/>
            <a:ext cx="28635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Filtering</a:t>
            </a:r>
            <a:endParaRPr/>
          </a:p>
        </p:txBody>
      </p:sp>
      <p:sp>
        <p:nvSpPr>
          <p:cNvPr id="304" name="Google Shape;304;p36"/>
          <p:cNvSpPr/>
          <p:nvPr/>
        </p:nvSpPr>
        <p:spPr>
          <a:xfrm>
            <a:off x="3528950" y="753050"/>
            <a:ext cx="502500" cy="421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6"/>
          <p:cNvSpPr txBox="1"/>
          <p:nvPr/>
        </p:nvSpPr>
        <p:spPr>
          <a:xfrm>
            <a:off x="3603838" y="590863"/>
            <a:ext cx="6564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0.95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0.90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0.80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0.70</a:t>
            </a:r>
            <a:endParaRPr/>
          </a:p>
        </p:txBody>
      </p:sp>
      <p:cxnSp>
        <p:nvCxnSpPr>
          <p:cNvPr id="306" name="Google Shape;306;p36"/>
          <p:cNvCxnSpPr/>
          <p:nvPr/>
        </p:nvCxnSpPr>
        <p:spPr>
          <a:xfrm rot="10800000">
            <a:off x="7715343" y="724050"/>
            <a:ext cx="18600" cy="205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36"/>
          <p:cNvCxnSpPr/>
          <p:nvPr/>
        </p:nvCxnSpPr>
        <p:spPr>
          <a:xfrm rot="10800000">
            <a:off x="7773468" y="2900725"/>
            <a:ext cx="8100" cy="20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36"/>
          <p:cNvCxnSpPr/>
          <p:nvPr/>
        </p:nvCxnSpPr>
        <p:spPr>
          <a:xfrm flipH="1" rot="10800000">
            <a:off x="4000500" y="771375"/>
            <a:ext cx="4734000" cy="19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36"/>
          <p:cNvCxnSpPr/>
          <p:nvPr/>
        </p:nvCxnSpPr>
        <p:spPr>
          <a:xfrm flipH="1" rot="10800000">
            <a:off x="3986150" y="2656463"/>
            <a:ext cx="4734000" cy="19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36"/>
          <p:cNvCxnSpPr/>
          <p:nvPr/>
        </p:nvCxnSpPr>
        <p:spPr>
          <a:xfrm flipH="1" rot="10800000">
            <a:off x="4007675" y="2956713"/>
            <a:ext cx="4734000" cy="19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36"/>
          <p:cNvCxnSpPr/>
          <p:nvPr/>
        </p:nvCxnSpPr>
        <p:spPr>
          <a:xfrm flipH="1" rot="10800000">
            <a:off x="3993325" y="4841800"/>
            <a:ext cx="4734000" cy="19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36"/>
          <p:cNvCxnSpPr/>
          <p:nvPr/>
        </p:nvCxnSpPr>
        <p:spPr>
          <a:xfrm flipH="1" rot="10800000">
            <a:off x="4010775" y="1981163"/>
            <a:ext cx="4734000" cy="19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6"/>
          <p:cNvCxnSpPr/>
          <p:nvPr/>
        </p:nvCxnSpPr>
        <p:spPr>
          <a:xfrm flipH="1" rot="10800000">
            <a:off x="3993325" y="1207913"/>
            <a:ext cx="4734000" cy="19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6"/>
          <p:cNvCxnSpPr/>
          <p:nvPr/>
        </p:nvCxnSpPr>
        <p:spPr>
          <a:xfrm flipH="1" rot="10800000">
            <a:off x="4019500" y="4105013"/>
            <a:ext cx="4734000" cy="19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36"/>
          <p:cNvCxnSpPr/>
          <p:nvPr/>
        </p:nvCxnSpPr>
        <p:spPr>
          <a:xfrm flipH="1" rot="10800000">
            <a:off x="4002050" y="3331763"/>
            <a:ext cx="4734000" cy="19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6" name="Google Shape;316;p36"/>
          <p:cNvSpPr txBox="1"/>
          <p:nvPr/>
        </p:nvSpPr>
        <p:spPr>
          <a:xfrm>
            <a:off x="3605150" y="2776250"/>
            <a:ext cx="502500" cy="21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0.95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0.90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0.80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0.70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17" name="Google Shape;317;p36"/>
          <p:cNvCxnSpPr/>
          <p:nvPr/>
        </p:nvCxnSpPr>
        <p:spPr>
          <a:xfrm flipH="1" rot="10800000">
            <a:off x="3846800" y="2781000"/>
            <a:ext cx="5012700" cy="14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313" y="2549210"/>
            <a:ext cx="5782987" cy="262119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7"/>
          <p:cNvSpPr txBox="1"/>
          <p:nvPr/>
        </p:nvSpPr>
        <p:spPr>
          <a:xfrm>
            <a:off x="313750" y="1071750"/>
            <a:ext cx="263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Goodness of fit for individual transcription factors vary widely-- some genes are fit more accurately than others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Genes</a:t>
            </a:r>
            <a:endParaRPr/>
          </a:p>
        </p:txBody>
      </p:sp>
      <p:cxnSp>
        <p:nvCxnSpPr>
          <p:cNvPr id="325" name="Google Shape;325;p37"/>
          <p:cNvCxnSpPr>
            <a:endCxn id="324" idx="3"/>
          </p:cNvCxnSpPr>
          <p:nvPr/>
        </p:nvCxnSpPr>
        <p:spPr>
          <a:xfrm flipH="1" rot="10800000">
            <a:off x="99075" y="3417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6" name="Google Shape;3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750" y="4200"/>
            <a:ext cx="5995110" cy="262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 rotWithShape="1">
          <a:blip r:embed="rId3">
            <a:alphaModFix/>
          </a:blip>
          <a:srcRect b="0" l="0" r="93973" t="0"/>
          <a:stretch/>
        </p:blipFill>
        <p:spPr>
          <a:xfrm>
            <a:off x="2823325" y="26750"/>
            <a:ext cx="348501" cy="26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7"/>
          <p:cNvSpPr/>
          <p:nvPr/>
        </p:nvSpPr>
        <p:spPr>
          <a:xfrm>
            <a:off x="3150750" y="2343150"/>
            <a:ext cx="228600" cy="176100"/>
          </a:xfrm>
          <a:prstGeom prst="parallelogram">
            <a:avLst>
              <a:gd fmla="val 58659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7"/>
          <p:cNvSpPr/>
          <p:nvPr/>
        </p:nvSpPr>
        <p:spPr>
          <a:xfrm>
            <a:off x="3746075" y="2366975"/>
            <a:ext cx="297300" cy="237900"/>
          </a:xfrm>
          <a:prstGeom prst="parallelogram">
            <a:avLst>
              <a:gd fmla="val 58659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7"/>
          <p:cNvSpPr/>
          <p:nvPr/>
        </p:nvSpPr>
        <p:spPr>
          <a:xfrm>
            <a:off x="5484375" y="2343150"/>
            <a:ext cx="228600" cy="176100"/>
          </a:xfrm>
          <a:prstGeom prst="parallelogram">
            <a:avLst>
              <a:gd fmla="val 58659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7"/>
          <p:cNvSpPr/>
          <p:nvPr/>
        </p:nvSpPr>
        <p:spPr>
          <a:xfrm>
            <a:off x="6313050" y="2343150"/>
            <a:ext cx="228600" cy="176100"/>
          </a:xfrm>
          <a:prstGeom prst="parallelogram">
            <a:avLst>
              <a:gd fmla="val 58659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6517850" y="2343150"/>
            <a:ext cx="228600" cy="176100"/>
          </a:xfrm>
          <a:prstGeom prst="parallelogram">
            <a:avLst>
              <a:gd fmla="val 58659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7"/>
          <p:cNvSpPr/>
          <p:nvPr/>
        </p:nvSpPr>
        <p:spPr>
          <a:xfrm>
            <a:off x="6941700" y="2343150"/>
            <a:ext cx="228600" cy="176100"/>
          </a:xfrm>
          <a:prstGeom prst="parallelogram">
            <a:avLst>
              <a:gd fmla="val 58659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7"/>
          <p:cNvSpPr/>
          <p:nvPr/>
        </p:nvSpPr>
        <p:spPr>
          <a:xfrm>
            <a:off x="7989450" y="2366975"/>
            <a:ext cx="228600" cy="176100"/>
          </a:xfrm>
          <a:prstGeom prst="parallelogram">
            <a:avLst>
              <a:gd fmla="val 58659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7"/>
          <p:cNvSpPr/>
          <p:nvPr/>
        </p:nvSpPr>
        <p:spPr>
          <a:xfrm>
            <a:off x="8606300" y="2351975"/>
            <a:ext cx="264000" cy="206100"/>
          </a:xfrm>
          <a:prstGeom prst="parallelogram">
            <a:avLst>
              <a:gd fmla="val 58659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7"/>
          <p:cNvSpPr/>
          <p:nvPr/>
        </p:nvSpPr>
        <p:spPr>
          <a:xfrm>
            <a:off x="3115350" y="4886325"/>
            <a:ext cx="297300" cy="237900"/>
          </a:xfrm>
          <a:prstGeom prst="parallelogram">
            <a:avLst>
              <a:gd fmla="val 58659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7"/>
          <p:cNvSpPr/>
          <p:nvPr/>
        </p:nvSpPr>
        <p:spPr>
          <a:xfrm>
            <a:off x="7127450" y="4886325"/>
            <a:ext cx="228600" cy="176100"/>
          </a:xfrm>
          <a:prstGeom prst="parallelogram">
            <a:avLst>
              <a:gd fmla="val 58659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7"/>
          <p:cNvSpPr/>
          <p:nvPr/>
        </p:nvSpPr>
        <p:spPr>
          <a:xfrm>
            <a:off x="3184050" y="2714625"/>
            <a:ext cx="159900" cy="1761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/>
        </p:nvSpPr>
        <p:spPr>
          <a:xfrm>
            <a:off x="488250" y="715689"/>
            <a:ext cx="8167500" cy="16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655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Once we used AUC values to choose a good network and set of rules, we test it on data the model has never seen before</a:t>
            </a:r>
            <a:endParaRPr sz="1700"/>
          </a:p>
          <a:p>
            <a:pPr indent="-33655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Accuracy varies between TFs, but most AUC values are significantly above random guessing</a:t>
            </a:r>
            <a:endParaRPr sz="1700"/>
          </a:p>
        </p:txBody>
      </p:sp>
      <p:sp>
        <p:nvSpPr>
          <p:cNvPr id="344" name="Google Shape;344;p38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Predictivity on test set (TF-Lit Network)</a:t>
            </a:r>
            <a:endParaRPr sz="2400"/>
          </a:p>
        </p:txBody>
      </p:sp>
      <p:cxnSp>
        <p:nvCxnSpPr>
          <p:cNvPr id="345" name="Google Shape;345;p38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6" name="Google Shape;3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81900"/>
            <a:ext cx="3524425" cy="2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250" y="2333639"/>
            <a:ext cx="3085736" cy="2505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Predictivity on test set (TF-Lit Network)</a:t>
            </a:r>
            <a:endParaRPr sz="2400"/>
          </a:p>
        </p:txBody>
      </p:sp>
      <p:cxnSp>
        <p:nvCxnSpPr>
          <p:cNvPr id="353" name="Google Shape;353;p39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4" name="Google Shape;354;p39"/>
          <p:cNvPicPr preferRelativeResize="0"/>
          <p:nvPr/>
        </p:nvPicPr>
        <p:blipFill rotWithShape="1">
          <a:blip r:embed="rId3">
            <a:alphaModFix/>
          </a:blip>
          <a:srcRect b="0" l="0" r="8332" t="9893"/>
          <a:stretch/>
        </p:blipFill>
        <p:spPr>
          <a:xfrm>
            <a:off x="152400" y="833075"/>
            <a:ext cx="8832924" cy="41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9"/>
          <p:cNvSpPr txBox="1"/>
          <p:nvPr/>
        </p:nvSpPr>
        <p:spPr>
          <a:xfrm>
            <a:off x="257850" y="2062850"/>
            <a:ext cx="634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/>
          <p:nvPr>
            <p:ph idx="1" type="body"/>
          </p:nvPr>
        </p:nvSpPr>
        <p:spPr>
          <a:xfrm>
            <a:off x="403200" y="941750"/>
            <a:ext cx="833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simulation consists of randomly “walking” from state to state based on the probabilities defined by the rules</a:t>
            </a:r>
            <a:endParaRPr/>
          </a:p>
        </p:txBody>
      </p:sp>
      <p:sp>
        <p:nvSpPr>
          <p:cNvPr id="361" name="Google Shape;361;p40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BooleaBayes simulations are made of randomly chosen steps</a:t>
            </a:r>
            <a:endParaRPr sz="2400"/>
          </a:p>
        </p:txBody>
      </p:sp>
      <p:cxnSp>
        <p:nvCxnSpPr>
          <p:cNvPr id="362" name="Google Shape;362;p40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0"/>
          <p:cNvCxnSpPr/>
          <p:nvPr/>
        </p:nvCxnSpPr>
        <p:spPr>
          <a:xfrm flipH="1" rot="10800000">
            <a:off x="251475" y="7227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491" y="2037800"/>
            <a:ext cx="4790110" cy="28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5925" y="4012750"/>
            <a:ext cx="1707949" cy="10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200" y="2037802"/>
            <a:ext cx="3169600" cy="143807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0"/>
          <p:cNvSpPr txBox="1"/>
          <p:nvPr/>
        </p:nvSpPr>
        <p:spPr>
          <a:xfrm>
            <a:off x="378350" y="1678400"/>
            <a:ext cx="32193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Randomly pick TF to update</a:t>
            </a:r>
            <a:endParaRPr/>
          </a:p>
        </p:txBody>
      </p:sp>
      <p:sp>
        <p:nvSpPr>
          <p:cNvPr id="368" name="Google Shape;368;p40"/>
          <p:cNvSpPr txBox="1"/>
          <p:nvPr/>
        </p:nvSpPr>
        <p:spPr>
          <a:xfrm>
            <a:off x="403200" y="3475875"/>
            <a:ext cx="33858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Using that TF’s rule and the current state, update TF and update current state </a:t>
            </a:r>
            <a:endParaRPr/>
          </a:p>
        </p:txBody>
      </p:sp>
      <p:sp>
        <p:nvSpPr>
          <p:cNvPr id="369" name="Google Shape;369;p40"/>
          <p:cNvSpPr txBox="1"/>
          <p:nvPr/>
        </p:nvSpPr>
        <p:spPr>
          <a:xfrm>
            <a:off x="358525" y="4143938"/>
            <a:ext cx="16098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In this step, you may stay in the same place (i.e. TF expression is not flipped), or move one step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370" name="Google Shape;370;p40"/>
          <p:cNvSpPr txBox="1"/>
          <p:nvPr/>
        </p:nvSpPr>
        <p:spPr>
          <a:xfrm>
            <a:off x="4251250" y="1364300"/>
            <a:ext cx="4662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Repeat steps 1 and 2 to randomly walk through state space according to BooleaBayes rules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/>
          <p:nvPr/>
        </p:nvSpPr>
        <p:spPr>
          <a:xfrm>
            <a:off x="99075" y="594650"/>
            <a:ext cx="88947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655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Attractors are states that we are not very likely to leave once we reach them (they are </a:t>
            </a:r>
            <a:r>
              <a:rPr i="1" lang="en" sz="1700"/>
              <a:t>stable</a:t>
            </a:r>
            <a:r>
              <a:rPr lang="en" sz="1700"/>
              <a:t>)</a:t>
            </a:r>
            <a:endParaRPr sz="1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76" name="Google Shape;376;p41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BooleaBayes identifies stable cell states</a:t>
            </a:r>
            <a:endParaRPr sz="2400"/>
          </a:p>
        </p:txBody>
      </p:sp>
      <p:cxnSp>
        <p:nvCxnSpPr>
          <p:cNvPr id="377" name="Google Shape;377;p41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41"/>
          <p:cNvSpPr txBox="1"/>
          <p:nvPr/>
        </p:nvSpPr>
        <p:spPr>
          <a:xfrm>
            <a:off x="641675" y="3623925"/>
            <a:ext cx="3000000" cy="14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79" name="Google Shape;379;p41"/>
          <p:cNvPicPr preferRelativeResize="0"/>
          <p:nvPr/>
        </p:nvPicPr>
        <p:blipFill rotWithShape="1">
          <a:blip r:embed="rId3">
            <a:alphaModFix/>
          </a:blip>
          <a:srcRect b="3334" l="0" r="0" t="22410"/>
          <a:stretch/>
        </p:blipFill>
        <p:spPr>
          <a:xfrm>
            <a:off x="6422025" y="1323975"/>
            <a:ext cx="2571750" cy="381952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1"/>
          <p:cNvSpPr txBox="1"/>
          <p:nvPr/>
        </p:nvSpPr>
        <p:spPr>
          <a:xfrm>
            <a:off x="5986575" y="1447850"/>
            <a:ext cx="5238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</a:t>
            </a:r>
            <a:endParaRPr sz="900"/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NEU</a:t>
            </a:r>
            <a:endParaRPr sz="900"/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NEU</a:t>
            </a:r>
            <a:endParaRPr sz="900"/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</a:t>
            </a:r>
            <a:endParaRPr sz="900"/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</a:t>
            </a:r>
            <a:endParaRPr sz="900"/>
          </a:p>
        </p:txBody>
      </p:sp>
      <p:pic>
        <p:nvPicPr>
          <p:cNvPr id="381" name="Google Shape;381;p41"/>
          <p:cNvPicPr preferRelativeResize="0"/>
          <p:nvPr/>
        </p:nvPicPr>
        <p:blipFill rotWithShape="1">
          <a:blip r:embed="rId4">
            <a:alphaModFix/>
          </a:blip>
          <a:srcRect b="0" l="0" r="0" t="3623"/>
          <a:stretch/>
        </p:blipFill>
        <p:spPr>
          <a:xfrm>
            <a:off x="349500" y="1552575"/>
            <a:ext cx="4992124" cy="30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1"/>
          <p:cNvSpPr txBox="1"/>
          <p:nvPr/>
        </p:nvSpPr>
        <p:spPr>
          <a:xfrm>
            <a:off x="7496175" y="4272550"/>
            <a:ext cx="2763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𝛼</a:t>
            </a:r>
            <a:endParaRPr/>
          </a:p>
        </p:txBody>
      </p:sp>
      <p:sp>
        <p:nvSpPr>
          <p:cNvPr id="383" name="Google Shape;383;p41"/>
          <p:cNvSpPr/>
          <p:nvPr/>
        </p:nvSpPr>
        <p:spPr>
          <a:xfrm>
            <a:off x="6777050" y="4241975"/>
            <a:ext cx="123900" cy="268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1"/>
          <p:cNvSpPr/>
          <p:nvPr/>
        </p:nvSpPr>
        <p:spPr>
          <a:xfrm>
            <a:off x="6958025" y="4241975"/>
            <a:ext cx="123900" cy="318600"/>
          </a:xfrm>
          <a:prstGeom prst="rect">
            <a:avLst/>
          </a:prstGeom>
          <a:noFill/>
          <a:ln cap="flat" cmpd="sng" w="38100">
            <a:solidFill>
              <a:srgbClr val="B5D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1"/>
          <p:cNvSpPr/>
          <p:nvPr/>
        </p:nvSpPr>
        <p:spPr>
          <a:xfrm>
            <a:off x="7136613" y="4241975"/>
            <a:ext cx="123900" cy="318600"/>
          </a:xfrm>
          <a:prstGeom prst="rect">
            <a:avLst/>
          </a:prstGeom>
          <a:noFill/>
          <a:ln cap="flat" cmpd="sng" w="38100">
            <a:solidFill>
              <a:srgbClr val="B5D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1"/>
          <p:cNvSpPr/>
          <p:nvPr/>
        </p:nvSpPr>
        <p:spPr>
          <a:xfrm>
            <a:off x="7316400" y="4241975"/>
            <a:ext cx="123900" cy="318600"/>
          </a:xfrm>
          <a:prstGeom prst="rect">
            <a:avLst/>
          </a:prstGeom>
          <a:noFill/>
          <a:ln cap="flat" cmpd="sng" w="38100">
            <a:solidFill>
              <a:srgbClr val="B5D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1"/>
          <p:cNvSpPr/>
          <p:nvPr/>
        </p:nvSpPr>
        <p:spPr>
          <a:xfrm>
            <a:off x="7496175" y="4241975"/>
            <a:ext cx="123900" cy="18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7675950" y="4241975"/>
            <a:ext cx="123900" cy="18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1"/>
          <p:cNvSpPr/>
          <p:nvPr/>
        </p:nvSpPr>
        <p:spPr>
          <a:xfrm>
            <a:off x="7855725" y="4241975"/>
            <a:ext cx="123900" cy="372900"/>
          </a:xfrm>
          <a:prstGeom prst="rect">
            <a:avLst/>
          </a:prstGeom>
          <a:noFill/>
          <a:ln cap="flat" cmpd="sng" w="38100">
            <a:solidFill>
              <a:srgbClr val="7E54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1"/>
          <p:cNvSpPr/>
          <p:nvPr/>
        </p:nvSpPr>
        <p:spPr>
          <a:xfrm>
            <a:off x="8035500" y="4241975"/>
            <a:ext cx="123900" cy="1872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1"/>
          <p:cNvSpPr/>
          <p:nvPr/>
        </p:nvSpPr>
        <p:spPr>
          <a:xfrm>
            <a:off x="8215275" y="4241975"/>
            <a:ext cx="123900" cy="291900"/>
          </a:xfrm>
          <a:prstGeom prst="rect">
            <a:avLst/>
          </a:prstGeom>
          <a:noFill/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1"/>
          <p:cNvSpPr/>
          <p:nvPr/>
        </p:nvSpPr>
        <p:spPr>
          <a:xfrm>
            <a:off x="8395050" y="4241975"/>
            <a:ext cx="123900" cy="888300"/>
          </a:xfrm>
          <a:prstGeom prst="rect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1"/>
          <p:cNvSpPr/>
          <p:nvPr/>
        </p:nvSpPr>
        <p:spPr>
          <a:xfrm>
            <a:off x="8574825" y="4255325"/>
            <a:ext cx="123900" cy="722100"/>
          </a:xfrm>
          <a:prstGeom prst="rect">
            <a:avLst/>
          </a:prstGeom>
          <a:noFill/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4" name="Google Shape;394;p41"/>
          <p:cNvCxnSpPr/>
          <p:nvPr/>
        </p:nvCxnSpPr>
        <p:spPr>
          <a:xfrm flipH="1" rot="10800000">
            <a:off x="8360063" y="1217000"/>
            <a:ext cx="14100" cy="31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In silico </a:t>
            </a:r>
            <a:r>
              <a:rPr lang="en" sz="2400"/>
              <a:t>perturbations identify destabilizers of SC-β cells</a:t>
            </a:r>
            <a:endParaRPr sz="2400"/>
          </a:p>
        </p:txBody>
      </p:sp>
      <p:cxnSp>
        <p:nvCxnSpPr>
          <p:cNvPr id="400" name="Google Shape;400;p42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1" name="Google Shape;4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0" y="3115300"/>
            <a:ext cx="3011795" cy="179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350" y="3142197"/>
            <a:ext cx="3011799" cy="176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0650" y="1055147"/>
            <a:ext cx="3011801" cy="177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3350" y="1048224"/>
            <a:ext cx="3011802" cy="178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0650" y="3130910"/>
            <a:ext cx="3011800" cy="177701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2"/>
          <p:cNvSpPr txBox="1"/>
          <p:nvPr/>
        </p:nvSpPr>
        <p:spPr>
          <a:xfrm>
            <a:off x="-117775" y="630375"/>
            <a:ext cx="3218700" cy="24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Number of steps to leave attractor is a proxy for stability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Shift of mean to the left = takes fewer steps to leave attractor due to perturbation = destabilizing perturbation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248832" y="4732050"/>
            <a:ext cx="3732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 strike="noStrike">
                <a:latin typeface="Arial"/>
                <a:ea typeface="Arial"/>
                <a:cs typeface="Arial"/>
                <a:sym typeface="Arial"/>
              </a:rPr>
              <a:t>Lu et al </a:t>
            </a:r>
            <a:r>
              <a:rPr b="0" i="1" lang="en" sz="1500" strike="noStrike">
                <a:latin typeface="Arial"/>
                <a:ea typeface="Arial"/>
                <a:cs typeface="Arial"/>
                <a:sym typeface="Arial"/>
              </a:rPr>
              <a:t>World J Diabetes </a:t>
            </a:r>
            <a:r>
              <a:rPr b="0" lang="en" sz="1500" strike="noStrike">
                <a:latin typeface="Arial"/>
                <a:ea typeface="Arial"/>
                <a:cs typeface="Arial"/>
                <a:sym typeface="Arial"/>
              </a:rPr>
              <a:t>(201</a:t>
            </a:r>
            <a:r>
              <a:rPr lang="en" sz="1500"/>
              <a:t>4</a:t>
            </a:r>
            <a:r>
              <a:rPr b="0" lang="en" sz="15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75" y="653298"/>
            <a:ext cx="9143998" cy="409503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Experimental models of transdifferentiation</a:t>
            </a:r>
            <a:endParaRPr sz="2400"/>
          </a:p>
        </p:txBody>
      </p:sp>
      <p:cxnSp>
        <p:nvCxnSpPr>
          <p:cNvPr id="76" name="Google Shape;76;p16"/>
          <p:cNvCxnSpPr/>
          <p:nvPr/>
        </p:nvCxnSpPr>
        <p:spPr>
          <a:xfrm flipH="1" rot="10800000">
            <a:off x="99075" y="4941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0" y="371925"/>
            <a:ext cx="4354751" cy="37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850" y="371925"/>
            <a:ext cx="4354749" cy="37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3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In silico </a:t>
            </a:r>
            <a:r>
              <a:rPr lang="en" sz="2400"/>
              <a:t>perturbations identify (de)stabilizers of SC-β cells</a:t>
            </a:r>
            <a:endParaRPr sz="2400"/>
          </a:p>
        </p:txBody>
      </p:sp>
      <p:cxnSp>
        <p:nvCxnSpPr>
          <p:cNvPr id="414" name="Google Shape;414;p43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3"/>
          <p:cNvCxnSpPr/>
          <p:nvPr/>
        </p:nvCxnSpPr>
        <p:spPr>
          <a:xfrm flipH="1" rot="10800000">
            <a:off x="670600" y="1845525"/>
            <a:ext cx="3396300" cy="19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3"/>
          <p:cNvCxnSpPr/>
          <p:nvPr/>
        </p:nvCxnSpPr>
        <p:spPr>
          <a:xfrm flipH="1" rot="10800000">
            <a:off x="670600" y="2940225"/>
            <a:ext cx="3396300" cy="19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3"/>
          <p:cNvCxnSpPr/>
          <p:nvPr/>
        </p:nvCxnSpPr>
        <p:spPr>
          <a:xfrm flipH="1" rot="10800000">
            <a:off x="5221675" y="1630100"/>
            <a:ext cx="3396300" cy="19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43"/>
          <p:cNvCxnSpPr/>
          <p:nvPr/>
        </p:nvCxnSpPr>
        <p:spPr>
          <a:xfrm flipH="1" rot="10800000">
            <a:off x="5221675" y="2400900"/>
            <a:ext cx="3396300" cy="19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19" name="Google Shape;419;p43"/>
          <p:cNvSpPr txBox="1"/>
          <p:nvPr/>
        </p:nvSpPr>
        <p:spPr>
          <a:xfrm>
            <a:off x="236700" y="4293250"/>
            <a:ext cx="8670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</a:t>
            </a:r>
            <a:r>
              <a:rPr b="1" lang="en"/>
              <a:t>destabilizing</a:t>
            </a:r>
            <a:r>
              <a:rPr lang="en"/>
              <a:t> perturbations to SC </a:t>
            </a:r>
            <a:r>
              <a:rPr lang="en">
                <a:solidFill>
                  <a:schemeClr val="dk1"/>
                </a:solidFill>
              </a:rPr>
              <a:t>-β</a:t>
            </a:r>
            <a:r>
              <a:rPr lang="en"/>
              <a:t> cells include NEUROD1*, PAX6, or NKX2-2* knockout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</a:t>
            </a:r>
            <a:r>
              <a:rPr b="1" lang="en"/>
              <a:t>stabilizing</a:t>
            </a:r>
            <a:r>
              <a:rPr lang="en"/>
              <a:t> perturbations to SC</a:t>
            </a:r>
            <a:r>
              <a:rPr lang="en">
                <a:solidFill>
                  <a:schemeClr val="dk1"/>
                </a:solidFill>
              </a:rPr>
              <a:t>-β cells</a:t>
            </a:r>
            <a:r>
              <a:rPr lang="en"/>
              <a:t> include PDX1* or PAX4* activation and ARX* knockout</a:t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3548550" y="4891525"/>
            <a:ext cx="58302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*supported in </a:t>
            </a:r>
            <a:r>
              <a:rPr lang="en" sz="700">
                <a:solidFill>
                  <a:schemeClr val="dk1"/>
                </a:solidFill>
              </a:rPr>
              <a:t>Spencer Willet and Chris Wright (2011) </a:t>
            </a:r>
            <a:r>
              <a:rPr lang="en" sz="700"/>
              <a:t>Pancreatic Plasticity and Reprogramming: Novel Directions Towards Disease Therapy. </a:t>
            </a:r>
            <a:endParaRPr sz="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/>
          <p:nvPr>
            <p:ph idx="1" type="subTitle"/>
          </p:nvPr>
        </p:nvSpPr>
        <p:spPr>
          <a:xfrm>
            <a:off x="457175" y="198425"/>
            <a:ext cx="8228700" cy="480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Mouse mutants of </a:t>
            </a:r>
            <a:r>
              <a:rPr b="1" lang="en" sz="1100"/>
              <a:t>NeuroD1</a:t>
            </a:r>
            <a:r>
              <a:rPr lang="en" sz="1100"/>
              <a:t> have arrested endocrine cell development during the secondary transition, with reduction in all endocrine cell types. The remaining endocrine cells fail to form islets (Naya et al. 1997). … For example, a recent report on insulin-cell-specific deficiencies in NeuroD1 suggests that it is essential for the proper activation of both insulin genes in mice (Gu et al. 2010). 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00"/>
              <a:t>Nkx2.2 </a:t>
            </a:r>
            <a:r>
              <a:rPr lang="en" sz="1100"/>
              <a:t>mutants highlight the extreme lineage switching caused by single factor removal. Total endocrine cell number is almost normal but b cells are replaced by large numbers of the normally minor ghrelin producing e cell.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Two separate subsequent studies moved on to test the sufficiency of </a:t>
            </a:r>
            <a:r>
              <a:rPr b="1" lang="en" sz="1100"/>
              <a:t>Pax4</a:t>
            </a:r>
            <a:r>
              <a:rPr lang="en" sz="1100"/>
              <a:t> and </a:t>
            </a:r>
            <a:r>
              <a:rPr b="1" lang="en" sz="1100"/>
              <a:t>Arx</a:t>
            </a:r>
            <a:r>
              <a:rPr lang="en" sz="1100"/>
              <a:t> as inducers of their respective cell fates in general endocrine-committed progenitors or lineage-committed endocrine precursors. Arx mis-expression in embryonic endocrine cells, using a transgenic </a:t>
            </a:r>
            <a:r>
              <a:rPr b="1" lang="en" sz="1100"/>
              <a:t>Pax6</a:t>
            </a:r>
            <a:r>
              <a:rPr lang="en" sz="1100"/>
              <a:t> promoter activation approach, caused the loss of b/d-cell characteristics and increased a- and PP-cells. Insulin promoter-based Arx mis-expression in embryonic or adult b-cells also converts b-cells to a- or PP-cells (Collombat et al. 2007). Mis-expression of Pax4 in pancreatic or endocrine progenitors caused increased numbers of cells to adopt the b-cell identity, reducing flux to the a, d, or PP fate, and glucagon promoter mis-expression of Pax4 in a-cells diverted them to b-cells (Collombat et al. 2009). From a therapeutic reprogramming perspective, finding ways to engage specifically, controllably, and perhaps only in a fraction of them, the expression of “b-cell trigger factors” such as </a:t>
            </a:r>
            <a:r>
              <a:rPr b="1" lang="en" sz="1100"/>
              <a:t>Pax4</a:t>
            </a:r>
            <a:r>
              <a:rPr lang="en" sz="1100"/>
              <a:t>, or of inhibiting </a:t>
            </a:r>
            <a:r>
              <a:rPr b="1" lang="en" sz="1100"/>
              <a:t>Arx</a:t>
            </a:r>
            <a:r>
              <a:rPr lang="en" sz="1100"/>
              <a:t> in mature a-cells, could be enough to reprogram enough cells into b-cells to ameliorate the effects of diabetes. Our own studies indicate that other factors, such as </a:t>
            </a:r>
            <a:r>
              <a:rPr b="1" lang="en" sz="1100"/>
              <a:t>Pdx1</a:t>
            </a:r>
            <a:r>
              <a:rPr lang="en" sz="1100"/>
              <a:t> (which is expressed at the highest levels in the b-cell lineage), show a stage-dependent ability to effect an a- to b-transformation (Yang and Wright, unpublished data)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/>
              <a:t>*I know this book chapter is old (2011), but it most comprehensively agreed with our predictions</a:t>
            </a:r>
            <a:endParaRPr sz="1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5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Immediate next steps</a:t>
            </a:r>
            <a:endParaRPr sz="1800"/>
          </a:p>
        </p:txBody>
      </p:sp>
      <p:cxnSp>
        <p:nvCxnSpPr>
          <p:cNvPr id="431" name="Google Shape;431;p45"/>
          <p:cNvCxnSpPr/>
          <p:nvPr/>
        </p:nvCxnSpPr>
        <p:spPr>
          <a:xfrm flipH="1" rot="10800000">
            <a:off x="99075" y="4941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45"/>
          <p:cNvSpPr txBox="1"/>
          <p:nvPr/>
        </p:nvSpPr>
        <p:spPr>
          <a:xfrm>
            <a:off x="401600" y="525150"/>
            <a:ext cx="4789500" cy="4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Compare results to random permutations of networks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This will be a “negative control” to compare our accuracy scores to, rather than “better than random (0.5)”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Select 3 best models and using ensembles find core motifs most important for predictions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Find regulators of bifurcation junctures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Predict perturbations to reprogram alpha cells into beta cells efficiently</a:t>
            </a:r>
            <a:endParaRPr sz="1800"/>
          </a:p>
        </p:txBody>
      </p:sp>
      <p:pic>
        <p:nvPicPr>
          <p:cNvPr id="433" name="Google Shape;4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775" y="1076325"/>
            <a:ext cx="37330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6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Long term goals</a:t>
            </a:r>
            <a:endParaRPr sz="1800"/>
          </a:p>
        </p:txBody>
      </p:sp>
      <p:cxnSp>
        <p:nvCxnSpPr>
          <p:cNvPr id="439" name="Google Shape;439;p46"/>
          <p:cNvCxnSpPr/>
          <p:nvPr/>
        </p:nvCxnSpPr>
        <p:spPr>
          <a:xfrm flipH="1" rot="10800000">
            <a:off x="108975" y="4032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46"/>
          <p:cNvSpPr txBox="1"/>
          <p:nvPr/>
        </p:nvSpPr>
        <p:spPr>
          <a:xfrm>
            <a:off x="166500" y="394950"/>
            <a:ext cx="8155500" cy="4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Incorporate RNA velocity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Incorporate ATACseq information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Test manipulation strategies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Identify Pioneer Factors from Simulations</a:t>
            </a:r>
            <a:endParaRPr/>
          </a:p>
        </p:txBody>
      </p:sp>
      <p:pic>
        <p:nvPicPr>
          <p:cNvPr id="441" name="Google Shape;441;p46"/>
          <p:cNvPicPr preferRelativeResize="0"/>
          <p:nvPr/>
        </p:nvPicPr>
        <p:blipFill rotWithShape="1">
          <a:blip r:embed="rId3">
            <a:alphaModFix/>
          </a:blip>
          <a:srcRect b="45423" l="0" r="0" t="0"/>
          <a:stretch/>
        </p:blipFill>
        <p:spPr>
          <a:xfrm>
            <a:off x="5081150" y="490350"/>
            <a:ext cx="3999074" cy="214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8786" y="2701056"/>
            <a:ext cx="3623787" cy="189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720" y="1471600"/>
            <a:ext cx="2553526" cy="242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" y="3857574"/>
            <a:ext cx="4307551" cy="12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44" y="851898"/>
            <a:ext cx="6858050" cy="418747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7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TF-lit network is highly connected compared to most biological networks</a:t>
            </a:r>
            <a:endParaRPr sz="2400"/>
          </a:p>
        </p:txBody>
      </p:sp>
      <p:cxnSp>
        <p:nvCxnSpPr>
          <p:cNvPr id="451" name="Google Shape;451;p47"/>
          <p:cNvCxnSpPr/>
          <p:nvPr/>
        </p:nvCxnSpPr>
        <p:spPr>
          <a:xfrm flipH="1" rot="10800000">
            <a:off x="99075" y="7989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165561" y="895497"/>
            <a:ext cx="8626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Stem cell to Beta cell differentiation in a dish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326" y="4603625"/>
            <a:ext cx="44907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Pagliuca</a:t>
            </a:r>
            <a:r>
              <a:rPr b="0" lang="en" sz="1500" strike="noStrike">
                <a:latin typeface="Arial"/>
                <a:ea typeface="Arial"/>
                <a:cs typeface="Arial"/>
                <a:sym typeface="Arial"/>
              </a:rPr>
              <a:t> et al,</a:t>
            </a:r>
            <a:r>
              <a:rPr b="0" i="1" lang="en" sz="15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" sz="1500"/>
              <a:t>Generation of Functional Human Pancreatic β Cells In Vitro.</a:t>
            </a:r>
            <a:r>
              <a:rPr b="0" lang="en" sz="15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/>
              <a:t>Cell</a:t>
            </a:r>
            <a:r>
              <a:rPr b="0" lang="en" sz="1500" strike="noStrike">
                <a:latin typeface="Arial"/>
                <a:ea typeface="Arial"/>
                <a:cs typeface="Arial"/>
                <a:sym typeface="Arial"/>
              </a:rPr>
              <a:t>, 201</a:t>
            </a:r>
            <a:r>
              <a:rPr lang="en" sz="1500"/>
              <a:t>4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“Regenerative Medicine”....</a:t>
            </a:r>
            <a:r>
              <a:rPr i="1" lang="en" sz="2400"/>
              <a:t>in vitro</a:t>
            </a:r>
            <a:endParaRPr i="1" sz="2400"/>
          </a:p>
        </p:txBody>
      </p:sp>
      <p:cxnSp>
        <p:nvCxnSpPr>
          <p:cNvPr id="84" name="Google Shape;84;p17"/>
          <p:cNvCxnSpPr/>
          <p:nvPr/>
        </p:nvCxnSpPr>
        <p:spPr>
          <a:xfrm flipH="1" rot="10800000">
            <a:off x="99075" y="4941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125" y="665576"/>
            <a:ext cx="4411750" cy="44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Goal</a:t>
            </a:r>
            <a:endParaRPr sz="2400"/>
          </a:p>
        </p:txBody>
      </p:sp>
      <p:cxnSp>
        <p:nvCxnSpPr>
          <p:cNvPr id="91" name="Google Shape;91;p18"/>
          <p:cNvCxnSpPr/>
          <p:nvPr/>
        </p:nvCxnSpPr>
        <p:spPr>
          <a:xfrm flipH="1" rot="10800000">
            <a:off x="99075" y="4941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75" y="1584475"/>
            <a:ext cx="3128644" cy="20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688575" y="564075"/>
            <a:ext cx="73905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                                  --------------------&gt;                                      Experiments</a:t>
            </a:r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317025" y="4315300"/>
            <a:ext cx="8153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Predict intervention strategies to manipulate </a:t>
            </a:r>
            <a:r>
              <a:rPr b="1" lang="en">
                <a:solidFill>
                  <a:srgbClr val="FF0000"/>
                </a:solidFill>
              </a:rPr>
              <a:t>cellular identity</a:t>
            </a:r>
            <a:r>
              <a:rPr lang="en"/>
              <a:t> or </a:t>
            </a:r>
            <a:r>
              <a:rPr b="1" lang="en">
                <a:solidFill>
                  <a:srgbClr val="0000FF"/>
                </a:solidFill>
              </a:rPr>
              <a:t>differentiation trajectories</a:t>
            </a:r>
            <a:r>
              <a:rPr lang="en"/>
              <a:t> based on models of transcription factor networks.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7475" y="1078050"/>
            <a:ext cx="3322575" cy="2525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8"/>
          <p:cNvCxnSpPr/>
          <p:nvPr/>
        </p:nvCxnSpPr>
        <p:spPr>
          <a:xfrm flipH="1" rot="5400000">
            <a:off x="7955125" y="2416575"/>
            <a:ext cx="644100" cy="29700"/>
          </a:xfrm>
          <a:prstGeom prst="curvedConnector3">
            <a:avLst>
              <a:gd fmla="val 3691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7" name="Google Shape;97;p18"/>
          <p:cNvCxnSpPr/>
          <p:nvPr/>
        </p:nvCxnSpPr>
        <p:spPr>
          <a:xfrm flipH="1" rot="10800000">
            <a:off x="6409725" y="2218575"/>
            <a:ext cx="307200" cy="108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250" y="653275"/>
            <a:ext cx="4706699" cy="438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(Original) Proposed Pipeline</a:t>
            </a:r>
            <a:endParaRPr sz="2400"/>
          </a:p>
        </p:txBody>
      </p:sp>
      <p:cxnSp>
        <p:nvCxnSpPr>
          <p:cNvPr id="104" name="Google Shape;104;p19"/>
          <p:cNvCxnSpPr/>
          <p:nvPr/>
        </p:nvCxnSpPr>
        <p:spPr>
          <a:xfrm flipH="1" rot="10800000">
            <a:off x="99075" y="4941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250" y="653275"/>
            <a:ext cx="4706699" cy="438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(Original) Proposed Pipeline</a:t>
            </a:r>
            <a:endParaRPr sz="2400"/>
          </a:p>
        </p:txBody>
      </p:sp>
      <p:cxnSp>
        <p:nvCxnSpPr>
          <p:cNvPr id="111" name="Google Shape;111;p20"/>
          <p:cNvCxnSpPr/>
          <p:nvPr/>
        </p:nvCxnSpPr>
        <p:spPr>
          <a:xfrm flipH="1" rot="10800000">
            <a:off x="99075" y="4941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349" y="680450"/>
            <a:ext cx="3679251" cy="196226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5517625" y="2739200"/>
            <a:ext cx="33591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-Christian returning from trip  to 2015...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250" y="653275"/>
            <a:ext cx="4706699" cy="438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(Original) Proposed Pipeline</a:t>
            </a:r>
            <a:endParaRPr sz="2400"/>
          </a:p>
        </p:txBody>
      </p:sp>
      <p:cxnSp>
        <p:nvCxnSpPr>
          <p:cNvPr id="120" name="Google Shape;120;p21"/>
          <p:cNvCxnSpPr/>
          <p:nvPr/>
        </p:nvCxnSpPr>
        <p:spPr>
          <a:xfrm flipH="1" rot="10800000">
            <a:off x="99075" y="4941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349" y="680450"/>
            <a:ext cx="3679251" cy="196226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5517625" y="2739200"/>
            <a:ext cx="33591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-Christian returning from trip  to 2015...</a:t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401350" y="622700"/>
            <a:ext cx="2457000" cy="69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777" y="932973"/>
            <a:ext cx="6395850" cy="371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6" y="927339"/>
            <a:ext cx="6858050" cy="393543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Possible Interactions</a:t>
            </a:r>
            <a:endParaRPr sz="2400"/>
          </a:p>
        </p:txBody>
      </p:sp>
      <p:cxnSp>
        <p:nvCxnSpPr>
          <p:cNvPr id="131" name="Google Shape;131;p22"/>
          <p:cNvCxnSpPr/>
          <p:nvPr/>
        </p:nvCxnSpPr>
        <p:spPr>
          <a:xfrm flipH="1" rot="10800000">
            <a:off x="99075" y="4941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